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oppins Bold" charset="1" panose="00000800000000000000"/>
      <p:regular r:id="rId24"/>
    </p:embeddedFont>
    <p:embeddedFont>
      <p:font typeface="Open Sans" charset="1" panose="00000000000000000000"/>
      <p:regular r:id="rId25"/>
    </p:embeddedFont>
    <p:embeddedFont>
      <p:font typeface="Open Sans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4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4850" y="514350"/>
            <a:ext cx="9258300" cy="9258300"/>
          </a:xfrm>
          <a:custGeom>
            <a:avLst/>
            <a:gdLst/>
            <a:ahLst/>
            <a:cxnLst/>
            <a:rect r="r" b="b" t="t" l="l"/>
            <a:pathLst>
              <a:path h="9258300" w="9258300">
                <a:moveTo>
                  <a:pt x="0" y="0"/>
                </a:moveTo>
                <a:lnTo>
                  <a:pt x="9258300" y="0"/>
                </a:lnTo>
                <a:lnTo>
                  <a:pt x="925830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62313" y="2063097"/>
            <a:ext cx="6163374" cy="6160806"/>
          </a:xfrm>
          <a:custGeom>
            <a:avLst/>
            <a:gdLst/>
            <a:ahLst/>
            <a:cxnLst/>
            <a:rect r="r" b="b" t="t" l="l"/>
            <a:pathLst>
              <a:path h="6160806" w="6163374">
                <a:moveTo>
                  <a:pt x="0" y="0"/>
                </a:moveTo>
                <a:lnTo>
                  <a:pt x="6163374" y="0"/>
                </a:lnTo>
                <a:lnTo>
                  <a:pt x="6163374" y="6160806"/>
                </a:lnTo>
                <a:lnTo>
                  <a:pt x="0" y="61608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7311" y="2937349"/>
            <a:ext cx="12517786" cy="2206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35"/>
              </a:lnSpc>
              <a:spcBef>
                <a:spcPct val="0"/>
              </a:spcBef>
            </a:pPr>
            <a:r>
              <a:rPr lang="en-US" b="true" sz="121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CARBON TRACK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278095" y="5298985"/>
            <a:ext cx="9731811" cy="924835"/>
            <a:chOff x="0" y="0"/>
            <a:chExt cx="2563111" cy="243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3111" cy="243578"/>
            </a:xfrm>
            <a:custGeom>
              <a:avLst/>
              <a:gdLst/>
              <a:ahLst/>
              <a:cxnLst/>
              <a:rect r="r" b="b" t="t" l="l"/>
              <a:pathLst>
                <a:path h="243578" w="2563111">
                  <a:moveTo>
                    <a:pt x="0" y="0"/>
                  </a:moveTo>
                  <a:lnTo>
                    <a:pt x="2563111" y="0"/>
                  </a:lnTo>
                  <a:lnTo>
                    <a:pt x="2563111" y="243578"/>
                  </a:lnTo>
                  <a:lnTo>
                    <a:pt x="0" y="2435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63111" cy="281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 spc="175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AI-POWERED OPTIMIZATION FOR GREENER LIVING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00126" y="6496335"/>
            <a:ext cx="90877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68401" y="7908063"/>
            <a:ext cx="5693912" cy="62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3"/>
              </a:lnSpc>
            </a:pPr>
            <a:r>
              <a:rPr lang="en-US" sz="404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Team: Flux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8401" y="8585200"/>
            <a:ext cx="9759209" cy="1298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Rounak Mishra (leader)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Adarsh Jha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Shardul Pathak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83442" y="2099633"/>
            <a:ext cx="5056850" cy="8187367"/>
            <a:chOff x="0" y="0"/>
            <a:chExt cx="1653642" cy="2677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3642" cy="2677353"/>
            </a:xfrm>
            <a:custGeom>
              <a:avLst/>
              <a:gdLst/>
              <a:ahLst/>
              <a:cxnLst/>
              <a:rect r="r" b="b" t="t" l="l"/>
              <a:pathLst>
                <a:path h="2677353" w="1653642">
                  <a:moveTo>
                    <a:pt x="0" y="0"/>
                  </a:moveTo>
                  <a:lnTo>
                    <a:pt x="1653642" y="0"/>
                  </a:lnTo>
                  <a:lnTo>
                    <a:pt x="1653642" y="2677353"/>
                  </a:lnTo>
                  <a:lnTo>
                    <a:pt x="0" y="267735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3642" cy="2715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17521" y="2429825"/>
            <a:ext cx="4388690" cy="7857175"/>
            <a:chOff x="0" y="0"/>
            <a:chExt cx="812800" cy="1455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455175"/>
            </a:xfrm>
            <a:custGeom>
              <a:avLst/>
              <a:gdLst/>
              <a:ahLst/>
              <a:cxnLst/>
              <a:rect r="r" b="b" t="t" l="l"/>
              <a:pathLst>
                <a:path h="14551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455175"/>
                  </a:lnTo>
                  <a:lnTo>
                    <a:pt x="0" y="1455175"/>
                  </a:lnTo>
                  <a:close/>
                </a:path>
              </a:pathLst>
            </a:custGeom>
            <a:blipFill>
              <a:blip r:embed="rId3"/>
              <a:stretch>
                <a:fillRect l="-109139" t="0" r="-10913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07918" y="2410775"/>
            <a:ext cx="91908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AI : The Game Changer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7918" y="4106718"/>
            <a:ext cx="11375524" cy="1435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0"/>
              </a:lnSpc>
            </a:pPr>
            <a:r>
              <a:rPr lang="en-US" sz="27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CarbonTrack isn't just another carbon tracker</a:t>
            </a:r>
          </a:p>
          <a:p>
            <a:pPr algn="l">
              <a:lnSpc>
                <a:spcPts val="3890"/>
              </a:lnSpc>
            </a:pPr>
          </a:p>
          <a:p>
            <a:pPr algn="l">
              <a:lnSpc>
                <a:spcPts val="3890"/>
              </a:lnSpc>
              <a:spcBef>
                <a:spcPct val="0"/>
              </a:spcBef>
            </a:pPr>
            <a:r>
              <a:rPr lang="en-US" sz="27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uses AI to make sustainability effortless and accurate.</a:t>
            </a:r>
            <a:r>
              <a:rPr lang="en-US" sz="277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7918" y="6304580"/>
            <a:ext cx="10817797" cy="94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4"/>
              </a:lnSpc>
              <a:spcBef>
                <a:spcPct val="0"/>
              </a:spcBef>
            </a:pPr>
            <a:r>
              <a:rPr lang="en-US" b="true" sz="2703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AI + Carbon Track makes sustainability smarter, faster, and more effective—turning awareness into action!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1358" y="1409684"/>
            <a:ext cx="12025285" cy="820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</a:t>
            </a:r>
            <a:r>
              <a:rPr lang="en-US" sz="2937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Fully Automated</a:t>
            </a: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No manual data entry; just scan a bill, and AI does the rest.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</a:t>
            </a:r>
            <a:r>
              <a:rPr lang="en-US" sz="2937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 Accuracy</a:t>
            </a: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AI-powered carbon estimation ensures precise calculations based on real-world data.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 </a:t>
            </a:r>
            <a:r>
              <a:rPr lang="en-US" sz="2937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Insights</a:t>
            </a: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AI breaks down emissions by category (food, travel, shopping) and helps users understand their impact.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 </a:t>
            </a:r>
            <a:r>
              <a:rPr lang="en-US" sz="2937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Personalized Recommendations</a:t>
            </a: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Adaptive AI suggests tailored actions based on individual habits and spending patterns.</a:t>
            </a:r>
          </a:p>
          <a:p>
            <a:pPr algn="l">
              <a:lnSpc>
                <a:spcPts val="4112"/>
              </a:lnSpc>
            </a:pPr>
          </a:p>
          <a:p>
            <a:pPr algn="l">
              <a:lnSpc>
                <a:spcPts val="4112"/>
              </a:lnSpc>
            </a:pP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🔹  </a:t>
            </a:r>
            <a:r>
              <a:rPr lang="en-US" sz="2937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Continuous Improvement</a:t>
            </a:r>
            <a:r>
              <a:rPr lang="en-US" sz="293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The more users track, the smarter the AI becomes, refining estimations for better accuracy.</a:t>
            </a:r>
          </a:p>
          <a:p>
            <a:pPr algn="l">
              <a:lnSpc>
                <a:spcPts val="411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573239" y="373821"/>
            <a:ext cx="5141523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220512"/>
            <a:ext cx="9596402" cy="7845976"/>
            <a:chOff x="0" y="0"/>
            <a:chExt cx="2619152" cy="21414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9152" cy="2141407"/>
            </a:xfrm>
            <a:custGeom>
              <a:avLst/>
              <a:gdLst/>
              <a:ahLst/>
              <a:cxnLst/>
              <a:rect r="r" b="b" t="t" l="l"/>
              <a:pathLst>
                <a:path h="2141407" w="2619152">
                  <a:moveTo>
                    <a:pt x="0" y="0"/>
                  </a:moveTo>
                  <a:lnTo>
                    <a:pt x="2619152" y="0"/>
                  </a:lnTo>
                  <a:lnTo>
                    <a:pt x="2619152" y="2141407"/>
                  </a:lnTo>
                  <a:lnTo>
                    <a:pt x="0" y="2141407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9152" cy="21795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5054" y="1629980"/>
            <a:ext cx="8755508" cy="6995042"/>
            <a:chOff x="0" y="0"/>
            <a:chExt cx="1325496" cy="10589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5496" cy="1058979"/>
            </a:xfrm>
            <a:custGeom>
              <a:avLst/>
              <a:gdLst/>
              <a:ahLst/>
              <a:cxnLst/>
              <a:rect r="r" b="b" t="t" l="l"/>
              <a:pathLst>
                <a:path h="1058979" w="1325496">
                  <a:moveTo>
                    <a:pt x="0" y="0"/>
                  </a:moveTo>
                  <a:lnTo>
                    <a:pt x="1325496" y="0"/>
                  </a:lnTo>
                  <a:lnTo>
                    <a:pt x="1325496" y="1058979"/>
                  </a:lnTo>
                  <a:lnTo>
                    <a:pt x="0" y="1058979"/>
                  </a:lnTo>
                  <a:close/>
                </a:path>
              </a:pathLst>
            </a:custGeom>
            <a:blipFill>
              <a:blip r:embed="rId3"/>
              <a:stretch>
                <a:fillRect l="0" t="-12583" r="0" b="-1258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52672" y="9818370"/>
            <a:ext cx="188595" cy="188595"/>
            <a:chOff x="0" y="0"/>
            <a:chExt cx="251460" cy="2514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9530" y="46990"/>
              <a:ext cx="149860" cy="154940"/>
            </a:xfrm>
            <a:custGeom>
              <a:avLst/>
              <a:gdLst/>
              <a:ahLst/>
              <a:cxnLst/>
              <a:rect r="r" b="b" t="t" l="l"/>
              <a:pathLst>
                <a:path h="154940" w="149860">
                  <a:moveTo>
                    <a:pt x="149860" y="53340"/>
                  </a:moveTo>
                  <a:cubicBezTo>
                    <a:pt x="129540" y="134620"/>
                    <a:pt x="119380" y="140970"/>
                    <a:pt x="107950" y="146050"/>
                  </a:cubicBezTo>
                  <a:cubicBezTo>
                    <a:pt x="97790" y="149860"/>
                    <a:pt x="85090" y="154940"/>
                    <a:pt x="72390" y="15240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5410"/>
                    <a:pt x="0" y="93980"/>
                    <a:pt x="1270" y="81280"/>
                  </a:cubicBezTo>
                  <a:cubicBezTo>
                    <a:pt x="2540" y="62230"/>
                    <a:pt x="13970" y="29210"/>
                    <a:pt x="30480" y="16510"/>
                  </a:cubicBezTo>
                  <a:cubicBezTo>
                    <a:pt x="45720" y="3810"/>
                    <a:pt x="81280" y="0"/>
                    <a:pt x="99060" y="3810"/>
                  </a:cubicBezTo>
                  <a:cubicBezTo>
                    <a:pt x="11303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404422" y="4670107"/>
            <a:ext cx="392115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 Core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4194" y="334263"/>
            <a:ext cx="16402391" cy="694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4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CarbonTrack is different from existing solutions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492232" y="1213061"/>
            <a:ext cx="11733564" cy="8793460"/>
            <a:chOff x="0" y="0"/>
            <a:chExt cx="2121226" cy="15897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226" cy="1589706"/>
            </a:xfrm>
            <a:custGeom>
              <a:avLst/>
              <a:gdLst/>
              <a:ahLst/>
              <a:cxnLst/>
              <a:rect r="r" b="b" t="t" l="l"/>
              <a:pathLst>
                <a:path h="1589706" w="2121226">
                  <a:moveTo>
                    <a:pt x="0" y="0"/>
                  </a:moveTo>
                  <a:lnTo>
                    <a:pt x="2121226" y="0"/>
                  </a:lnTo>
                  <a:lnTo>
                    <a:pt x="2121226" y="1589706"/>
                  </a:lnTo>
                  <a:lnTo>
                    <a:pt x="0" y="1589706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121226" cy="1627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19661" y="1506512"/>
            <a:ext cx="10642444" cy="8166431"/>
            <a:chOff x="0" y="0"/>
            <a:chExt cx="1089647" cy="8361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9647" cy="836136"/>
            </a:xfrm>
            <a:custGeom>
              <a:avLst/>
              <a:gdLst/>
              <a:ahLst/>
              <a:cxnLst/>
              <a:rect r="r" b="b" t="t" l="l"/>
              <a:pathLst>
                <a:path h="836136" w="1089647">
                  <a:moveTo>
                    <a:pt x="0" y="0"/>
                  </a:moveTo>
                  <a:lnTo>
                    <a:pt x="1089647" y="0"/>
                  </a:lnTo>
                  <a:lnTo>
                    <a:pt x="1089647" y="836136"/>
                  </a:lnTo>
                  <a:lnTo>
                    <a:pt x="0" y="836136"/>
                  </a:lnTo>
                  <a:close/>
                </a:path>
              </a:pathLst>
            </a:custGeom>
            <a:blipFill>
              <a:blip r:embed="rId3"/>
              <a:stretch>
                <a:fillRect l="-1218" t="0" r="-1218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53268" y="1181957"/>
            <a:ext cx="14581464" cy="8375825"/>
            <a:chOff x="0" y="0"/>
            <a:chExt cx="2461879" cy="1414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1879" cy="1414142"/>
            </a:xfrm>
            <a:custGeom>
              <a:avLst/>
              <a:gdLst/>
              <a:ahLst/>
              <a:cxnLst/>
              <a:rect r="r" b="b" t="t" l="l"/>
              <a:pathLst>
                <a:path h="1414142" w="2461879">
                  <a:moveTo>
                    <a:pt x="0" y="0"/>
                  </a:moveTo>
                  <a:lnTo>
                    <a:pt x="2461879" y="0"/>
                  </a:lnTo>
                  <a:lnTo>
                    <a:pt x="2461879" y="1414142"/>
                  </a:lnTo>
                  <a:lnTo>
                    <a:pt x="0" y="14141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61879" cy="145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24870" y="1685463"/>
            <a:ext cx="13166210" cy="7155931"/>
            <a:chOff x="0" y="0"/>
            <a:chExt cx="1280060" cy="69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060" cy="695722"/>
            </a:xfrm>
            <a:custGeom>
              <a:avLst/>
              <a:gdLst/>
              <a:ahLst/>
              <a:cxnLst/>
              <a:rect r="r" b="b" t="t" l="l"/>
              <a:pathLst>
                <a:path h="695722" w="1280060">
                  <a:moveTo>
                    <a:pt x="0" y="0"/>
                  </a:moveTo>
                  <a:lnTo>
                    <a:pt x="1280060" y="0"/>
                  </a:lnTo>
                  <a:lnTo>
                    <a:pt x="1280060" y="695722"/>
                  </a:lnTo>
                  <a:lnTo>
                    <a:pt x="0" y="695722"/>
                  </a:lnTo>
                  <a:close/>
                </a:path>
              </a:pathLst>
            </a:custGeom>
            <a:blipFill>
              <a:blip r:embed="rId3"/>
              <a:stretch>
                <a:fillRect l="-1362" t="0" r="-136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24870" y="100965"/>
            <a:ext cx="1418439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Carbon Footprint in Action!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2751" y="404154"/>
            <a:ext cx="11801664" cy="6804467"/>
            <a:chOff x="0" y="0"/>
            <a:chExt cx="1784091" cy="10286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4091" cy="1028651"/>
            </a:xfrm>
            <a:custGeom>
              <a:avLst/>
              <a:gdLst/>
              <a:ahLst/>
              <a:cxnLst/>
              <a:rect r="r" b="b" t="t" l="l"/>
              <a:pathLst>
                <a:path h="1028651" w="1784091">
                  <a:moveTo>
                    <a:pt x="0" y="0"/>
                  </a:moveTo>
                  <a:lnTo>
                    <a:pt x="1784091" y="0"/>
                  </a:lnTo>
                  <a:lnTo>
                    <a:pt x="1784091" y="1028651"/>
                  </a:lnTo>
                  <a:lnTo>
                    <a:pt x="0" y="1028651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84091" cy="1066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560" y="882424"/>
            <a:ext cx="10844183" cy="5795196"/>
            <a:chOff x="0" y="0"/>
            <a:chExt cx="1321023" cy="7059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1023" cy="705963"/>
            </a:xfrm>
            <a:custGeom>
              <a:avLst/>
              <a:gdLst/>
              <a:ahLst/>
              <a:cxnLst/>
              <a:rect r="r" b="b" t="t" l="l"/>
              <a:pathLst>
                <a:path h="705963" w="1321023">
                  <a:moveTo>
                    <a:pt x="0" y="0"/>
                  </a:moveTo>
                  <a:lnTo>
                    <a:pt x="1321023" y="0"/>
                  </a:lnTo>
                  <a:lnTo>
                    <a:pt x="1321023" y="705963"/>
                  </a:lnTo>
                  <a:lnTo>
                    <a:pt x="0" y="705963"/>
                  </a:lnTo>
                  <a:close/>
                </a:path>
              </a:pathLst>
            </a:custGeom>
            <a:blipFill>
              <a:blip r:embed="rId3"/>
              <a:stretch>
                <a:fillRect l="-329" t="0" r="-32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475696" y="7673007"/>
            <a:ext cx="10410865" cy="1836428"/>
          </a:xfrm>
          <a:custGeom>
            <a:avLst/>
            <a:gdLst/>
            <a:ahLst/>
            <a:cxnLst/>
            <a:rect r="r" b="b" t="t" l="l"/>
            <a:pathLst>
              <a:path h="1836428" w="10410865">
                <a:moveTo>
                  <a:pt x="0" y="0"/>
                </a:moveTo>
                <a:lnTo>
                  <a:pt x="10410865" y="0"/>
                </a:lnTo>
                <a:lnTo>
                  <a:pt x="10410865" y="1836428"/>
                </a:lnTo>
                <a:lnTo>
                  <a:pt x="0" y="1836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486" t="0" r="-131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30586" y="2744003"/>
            <a:ext cx="5355975" cy="2072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smart, intuitive</a:t>
            </a:r>
            <a:r>
              <a:rPr lang="en-US" sz="2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dashboard 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that visualizes your carbon footprint, tracks trends, and provides AI-driven sustainability insights.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22751" y="7855894"/>
            <a:ext cx="6936673" cy="1653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AI-powered insights</a:t>
            </a:r>
            <a:r>
              <a:rPr lang="en-US" sz="2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analyze your habits, provide real-time carbon reduction tips, and suggest eco-friendly alternatives effortlessly.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2087282"/>
            <a:ext cx="7863025" cy="3963096"/>
            <a:chOff x="0" y="0"/>
            <a:chExt cx="3280926" cy="1653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0926" cy="1653642"/>
            </a:xfrm>
            <a:custGeom>
              <a:avLst/>
              <a:gdLst/>
              <a:ahLst/>
              <a:cxnLst/>
              <a:rect r="r" b="b" t="t" l="l"/>
              <a:pathLst>
                <a:path h="1653642" w="3280926">
                  <a:moveTo>
                    <a:pt x="0" y="0"/>
                  </a:moveTo>
                  <a:lnTo>
                    <a:pt x="3280926" y="0"/>
                  </a:lnTo>
                  <a:lnTo>
                    <a:pt x="3280926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80926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63469" y="2349103"/>
            <a:ext cx="6824087" cy="3439454"/>
            <a:chOff x="0" y="0"/>
            <a:chExt cx="161264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2645" cy="812800"/>
            </a:xfrm>
            <a:custGeom>
              <a:avLst/>
              <a:gdLst/>
              <a:ahLst/>
              <a:cxnLst/>
              <a:rect r="r" b="b" t="t" l="l"/>
              <a:pathLst>
                <a:path h="812800" w="1612645">
                  <a:moveTo>
                    <a:pt x="0" y="0"/>
                  </a:moveTo>
                  <a:lnTo>
                    <a:pt x="1612645" y="0"/>
                  </a:lnTo>
                  <a:lnTo>
                    <a:pt x="161264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027" r="0" b="-102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98734" y="555307"/>
            <a:ext cx="669053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Horizons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6759" y="2306563"/>
            <a:ext cx="5991910" cy="436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🔹 Expanding Data Sources</a:t>
            </a: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with bank transactions &amp; e-receipts for automatic tracking without needing bill uploads.</a:t>
            </a: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Fetch carbon footprint data from product barcodes to improve accuracy.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6759" y="7168320"/>
            <a:ext cx="5500793" cy="305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496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🔹 AI Model Enhancements</a:t>
            </a:r>
          </a:p>
          <a:p>
            <a:pPr algn="l">
              <a:lnSpc>
                <a:spcPts val="3495"/>
              </a:lnSpc>
            </a:pPr>
            <a:r>
              <a:rPr lang="en-US" sz="2496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l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Train AI on more diverse datasets to refine carbon footprint estimations.</a:t>
            </a:r>
          </a:p>
          <a:p>
            <a:pPr algn="l">
              <a:lnSpc>
                <a:spcPts val="3495"/>
              </a:lnSpc>
            </a:pPr>
          </a:p>
          <a:p>
            <a:pPr algn="l">
              <a:lnSpc>
                <a:spcPts val="349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901414"/>
            <a:ext cx="7863025" cy="3051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5"/>
              </a:lnSpc>
            </a:pPr>
            <a:r>
              <a:rPr lang="en-US" sz="2496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🔹 Business &amp; Enterprise Integration</a:t>
            </a:r>
            <a:r>
              <a:rPr lang="en-US" sz="24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495"/>
              </a:lnSpc>
            </a:pPr>
          </a:p>
          <a:p>
            <a:pPr algn="l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a corporate version to help companies track &amp; offset employee emissions.</a:t>
            </a:r>
          </a:p>
          <a:p>
            <a:pPr algn="l" marL="539077" indent="-269539" lvl="1">
              <a:lnSpc>
                <a:spcPts val="3495"/>
              </a:lnSpc>
              <a:buFont typeface="Arial"/>
              <a:buChar char="•"/>
            </a:pPr>
            <a:r>
              <a:rPr lang="en-US" sz="249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Collaborate with governments &amp; NGOs for large-scale adoption.</a:t>
            </a:r>
          </a:p>
          <a:p>
            <a:pPr algn="l">
              <a:lnSpc>
                <a:spcPts val="34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93116" y="477201"/>
            <a:ext cx="397367" cy="28996"/>
            <a:chOff x="0" y="0"/>
            <a:chExt cx="128243" cy="9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93116" y="569304"/>
            <a:ext cx="397367" cy="28996"/>
            <a:chOff x="0" y="0"/>
            <a:chExt cx="128243" cy="9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825311" y="2543781"/>
            <a:ext cx="3412519" cy="2599719"/>
          </a:xfrm>
          <a:custGeom>
            <a:avLst/>
            <a:gdLst/>
            <a:ahLst/>
            <a:cxnLst/>
            <a:rect r="r" b="b" t="t" l="l"/>
            <a:pathLst>
              <a:path h="2599719" w="3412519">
                <a:moveTo>
                  <a:pt x="0" y="0"/>
                </a:moveTo>
                <a:lnTo>
                  <a:pt x="3412519" y="0"/>
                </a:lnTo>
                <a:lnTo>
                  <a:pt x="3412519" y="2599719"/>
                </a:lnTo>
                <a:lnTo>
                  <a:pt x="0" y="259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3093" y="5417606"/>
            <a:ext cx="760752" cy="760752"/>
          </a:xfrm>
          <a:custGeom>
            <a:avLst/>
            <a:gdLst/>
            <a:ahLst/>
            <a:cxnLst/>
            <a:rect r="r" b="b" t="t" l="l"/>
            <a:pathLst>
              <a:path h="760752" w="760752">
                <a:moveTo>
                  <a:pt x="0" y="0"/>
                </a:moveTo>
                <a:lnTo>
                  <a:pt x="760751" y="0"/>
                </a:lnTo>
                <a:lnTo>
                  <a:pt x="760751" y="760751"/>
                </a:lnTo>
                <a:lnTo>
                  <a:pt x="0" y="76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6544" y="8955323"/>
            <a:ext cx="1157533" cy="1157533"/>
          </a:xfrm>
          <a:custGeom>
            <a:avLst/>
            <a:gdLst/>
            <a:ahLst/>
            <a:cxnLst/>
            <a:rect r="r" b="b" t="t" l="l"/>
            <a:pathLst>
              <a:path h="1157533" w="1157533">
                <a:moveTo>
                  <a:pt x="0" y="0"/>
                </a:moveTo>
                <a:lnTo>
                  <a:pt x="1157534" y="0"/>
                </a:lnTo>
                <a:lnTo>
                  <a:pt x="1157534" y="1157533"/>
                </a:lnTo>
                <a:lnTo>
                  <a:pt x="0" y="1157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48058" y="2522612"/>
            <a:ext cx="3412519" cy="2599719"/>
          </a:xfrm>
          <a:custGeom>
            <a:avLst/>
            <a:gdLst/>
            <a:ahLst/>
            <a:cxnLst/>
            <a:rect r="r" b="b" t="t" l="l"/>
            <a:pathLst>
              <a:path h="2599719" w="3412519">
                <a:moveTo>
                  <a:pt x="0" y="0"/>
                </a:moveTo>
                <a:lnTo>
                  <a:pt x="3412519" y="0"/>
                </a:lnTo>
                <a:lnTo>
                  <a:pt x="3412519" y="2599719"/>
                </a:lnTo>
                <a:lnTo>
                  <a:pt x="0" y="259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868608" y="2543781"/>
            <a:ext cx="3412519" cy="2599719"/>
          </a:xfrm>
          <a:custGeom>
            <a:avLst/>
            <a:gdLst/>
            <a:ahLst/>
            <a:cxnLst/>
            <a:rect r="r" b="b" t="t" l="l"/>
            <a:pathLst>
              <a:path h="2599719" w="3412519">
                <a:moveTo>
                  <a:pt x="0" y="0"/>
                </a:moveTo>
                <a:lnTo>
                  <a:pt x="3412519" y="0"/>
                </a:lnTo>
                <a:lnTo>
                  <a:pt x="3412519" y="2599719"/>
                </a:lnTo>
                <a:lnTo>
                  <a:pt x="0" y="2599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20882" y="5417606"/>
            <a:ext cx="760752" cy="760752"/>
          </a:xfrm>
          <a:custGeom>
            <a:avLst/>
            <a:gdLst/>
            <a:ahLst/>
            <a:cxnLst/>
            <a:rect r="r" b="b" t="t" l="l"/>
            <a:pathLst>
              <a:path h="760752" w="760752">
                <a:moveTo>
                  <a:pt x="0" y="0"/>
                </a:moveTo>
                <a:lnTo>
                  <a:pt x="760751" y="0"/>
                </a:lnTo>
                <a:lnTo>
                  <a:pt x="760751" y="760751"/>
                </a:lnTo>
                <a:lnTo>
                  <a:pt x="0" y="76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6390" y="5344760"/>
            <a:ext cx="760752" cy="760752"/>
          </a:xfrm>
          <a:custGeom>
            <a:avLst/>
            <a:gdLst/>
            <a:ahLst/>
            <a:cxnLst/>
            <a:rect r="r" b="b" t="t" l="l"/>
            <a:pathLst>
              <a:path h="760752" w="760752">
                <a:moveTo>
                  <a:pt x="0" y="0"/>
                </a:moveTo>
                <a:lnTo>
                  <a:pt x="760752" y="0"/>
                </a:lnTo>
                <a:lnTo>
                  <a:pt x="760752" y="760752"/>
                </a:lnTo>
                <a:lnTo>
                  <a:pt x="0" y="76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22491" y="8975879"/>
            <a:ext cx="1157533" cy="1157533"/>
          </a:xfrm>
          <a:custGeom>
            <a:avLst/>
            <a:gdLst/>
            <a:ahLst/>
            <a:cxnLst/>
            <a:rect r="r" b="b" t="t" l="l"/>
            <a:pathLst>
              <a:path h="1157533" w="1157533">
                <a:moveTo>
                  <a:pt x="0" y="0"/>
                </a:moveTo>
                <a:lnTo>
                  <a:pt x="1157533" y="0"/>
                </a:lnTo>
                <a:lnTo>
                  <a:pt x="1157533" y="1157533"/>
                </a:lnTo>
                <a:lnTo>
                  <a:pt x="0" y="1157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25812" y="8975879"/>
            <a:ext cx="1157533" cy="1157533"/>
          </a:xfrm>
          <a:custGeom>
            <a:avLst/>
            <a:gdLst/>
            <a:ahLst/>
            <a:cxnLst/>
            <a:rect r="r" b="b" t="t" l="l"/>
            <a:pathLst>
              <a:path h="1157533" w="1157533">
                <a:moveTo>
                  <a:pt x="0" y="0"/>
                </a:moveTo>
                <a:lnTo>
                  <a:pt x="1157533" y="0"/>
                </a:lnTo>
                <a:lnTo>
                  <a:pt x="1157533" y="1157533"/>
                </a:lnTo>
                <a:lnTo>
                  <a:pt x="0" y="11575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1446" y="6534486"/>
            <a:ext cx="864046" cy="864046"/>
          </a:xfrm>
          <a:custGeom>
            <a:avLst/>
            <a:gdLst/>
            <a:ahLst/>
            <a:cxnLst/>
            <a:rect r="r" b="b" t="t" l="l"/>
            <a:pathLst>
              <a:path h="864046" w="864046">
                <a:moveTo>
                  <a:pt x="0" y="0"/>
                </a:moveTo>
                <a:lnTo>
                  <a:pt x="864045" y="0"/>
                </a:lnTo>
                <a:lnTo>
                  <a:pt x="864045" y="864046"/>
                </a:lnTo>
                <a:lnTo>
                  <a:pt x="0" y="86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69235" y="6534486"/>
            <a:ext cx="864046" cy="864046"/>
          </a:xfrm>
          <a:custGeom>
            <a:avLst/>
            <a:gdLst/>
            <a:ahLst/>
            <a:cxnLst/>
            <a:rect r="r" b="b" t="t" l="l"/>
            <a:pathLst>
              <a:path h="864046" w="864046">
                <a:moveTo>
                  <a:pt x="0" y="0"/>
                </a:moveTo>
                <a:lnTo>
                  <a:pt x="864046" y="0"/>
                </a:lnTo>
                <a:lnTo>
                  <a:pt x="864046" y="864046"/>
                </a:lnTo>
                <a:lnTo>
                  <a:pt x="0" y="86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67363" y="6498064"/>
            <a:ext cx="864046" cy="864046"/>
          </a:xfrm>
          <a:custGeom>
            <a:avLst/>
            <a:gdLst/>
            <a:ahLst/>
            <a:cxnLst/>
            <a:rect r="r" b="b" t="t" l="l"/>
            <a:pathLst>
              <a:path h="864046" w="864046">
                <a:moveTo>
                  <a:pt x="0" y="0"/>
                </a:moveTo>
                <a:lnTo>
                  <a:pt x="864046" y="0"/>
                </a:lnTo>
                <a:lnTo>
                  <a:pt x="864046" y="864046"/>
                </a:lnTo>
                <a:lnTo>
                  <a:pt x="0" y="86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67147" y="7674757"/>
            <a:ext cx="1152642" cy="1152642"/>
          </a:xfrm>
          <a:custGeom>
            <a:avLst/>
            <a:gdLst/>
            <a:ahLst/>
            <a:cxnLst/>
            <a:rect r="r" b="b" t="t" l="l"/>
            <a:pathLst>
              <a:path h="1152642" w="1152642">
                <a:moveTo>
                  <a:pt x="0" y="0"/>
                </a:moveTo>
                <a:lnTo>
                  <a:pt x="1152643" y="0"/>
                </a:lnTo>
                <a:lnTo>
                  <a:pt x="1152643" y="1152643"/>
                </a:lnTo>
                <a:lnTo>
                  <a:pt x="0" y="115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226592" y="4439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01134" y="46865"/>
            <a:ext cx="8688037" cy="181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99"/>
              </a:lnSpc>
              <a:spcBef>
                <a:spcPct val="0"/>
              </a:spcBef>
            </a:pPr>
            <a:r>
              <a:rPr lang="en-US" b="true" sz="100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CONTACT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04078" y="5500484"/>
            <a:ext cx="2466142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9340194244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0543" y="6651284"/>
            <a:ext cx="3453212" cy="5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Adarsh Jha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10543" y="7830861"/>
            <a:ext cx="3453212" cy="1145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Adarsh2709</a:t>
            </a:r>
          </a:p>
          <a:p>
            <a:pPr algn="ctr">
              <a:lnSpc>
                <a:spcPts val="4637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466484" y="9299020"/>
            <a:ext cx="3869301" cy="39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4"/>
              </a:lnSpc>
              <a:spcBef>
                <a:spcPct val="0"/>
              </a:spcBef>
            </a:pPr>
            <a:r>
              <a:rPr lang="en-US" sz="240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jhaadarsh709@gmail.com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57858" y="5427638"/>
            <a:ext cx="2392918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7559287930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38593" y="6651284"/>
            <a:ext cx="3453212" cy="5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Rounak Mishra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38593" y="7872932"/>
            <a:ext cx="3453212" cy="5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Rounak Mishra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38593" y="9341776"/>
            <a:ext cx="4406531" cy="389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6"/>
              </a:lnSpc>
              <a:spcBef>
                <a:spcPct val="0"/>
              </a:spcBef>
            </a:pPr>
            <a:r>
              <a:rPr lang="en-US" sz="234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rounakkm2006@outlook.com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30826" y="5446688"/>
            <a:ext cx="248733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9579933098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30826" y="6651284"/>
            <a:ext cx="3453212" cy="5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Shardul Pathak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30826" y="7881810"/>
            <a:ext cx="3453212" cy="56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Shardul Pathak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83345" y="9299020"/>
            <a:ext cx="4423655" cy="38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9"/>
              </a:lnSpc>
              <a:spcBef>
                <a:spcPct val="0"/>
              </a:spcBef>
            </a:pPr>
            <a:r>
              <a:rPr lang="en-US" sz="23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shardulpathak796@gmail.com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6427382" y="7610884"/>
            <a:ext cx="1152642" cy="1152642"/>
          </a:xfrm>
          <a:custGeom>
            <a:avLst/>
            <a:gdLst/>
            <a:ahLst/>
            <a:cxnLst/>
            <a:rect r="r" b="b" t="t" l="l"/>
            <a:pathLst>
              <a:path h="1152642" w="1152642">
                <a:moveTo>
                  <a:pt x="0" y="0"/>
                </a:moveTo>
                <a:lnTo>
                  <a:pt x="1152642" y="0"/>
                </a:lnTo>
                <a:lnTo>
                  <a:pt x="1152642" y="1152643"/>
                </a:lnTo>
                <a:lnTo>
                  <a:pt x="0" y="11526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178184" y="7620714"/>
            <a:ext cx="1152642" cy="1152642"/>
          </a:xfrm>
          <a:custGeom>
            <a:avLst/>
            <a:gdLst/>
            <a:ahLst/>
            <a:cxnLst/>
            <a:rect r="r" b="b" t="t" l="l"/>
            <a:pathLst>
              <a:path h="1152642" w="1152642">
                <a:moveTo>
                  <a:pt x="0" y="0"/>
                </a:moveTo>
                <a:lnTo>
                  <a:pt x="1152642" y="0"/>
                </a:lnTo>
                <a:lnTo>
                  <a:pt x="1152642" y="1152642"/>
                </a:lnTo>
                <a:lnTo>
                  <a:pt x="0" y="11526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3251" y="2743010"/>
            <a:ext cx="556173" cy="556173"/>
          </a:xfrm>
          <a:custGeom>
            <a:avLst/>
            <a:gdLst/>
            <a:ahLst/>
            <a:cxnLst/>
            <a:rect r="r" b="b" t="t" l="l"/>
            <a:pathLst>
              <a:path h="556173" w="556173">
                <a:moveTo>
                  <a:pt x="0" y="0"/>
                </a:moveTo>
                <a:lnTo>
                  <a:pt x="556174" y="0"/>
                </a:lnTo>
                <a:lnTo>
                  <a:pt x="556174" y="556174"/>
                </a:lnTo>
                <a:lnTo>
                  <a:pt x="0" y="55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5267" y="7446562"/>
            <a:ext cx="6837465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 Begins...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1996" y="462313"/>
            <a:ext cx="16281499" cy="2349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By harnessing AI technology, we can accurately measure, analyze, and</a:t>
            </a:r>
          </a:p>
          <a:p>
            <a:pPr algn="ctr">
              <a:lnSpc>
                <a:spcPts val="4861"/>
              </a:lnSpc>
              <a:spcBef>
                <a:spcPct val="0"/>
              </a:spcBef>
            </a:pPr>
            <a:r>
              <a:rPr lang="en-US" sz="34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 our carbon footprints — </a:t>
            </a:r>
            <a:r>
              <a:rPr lang="en-US" b="true" sz="347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 decision at a time.</a:t>
            </a:r>
          </a:p>
          <a:p>
            <a:pPr algn="ctr">
              <a:lnSpc>
                <a:spcPts val="948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092" y="2812065"/>
            <a:ext cx="7571548" cy="3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b="true" sz="22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Every small step counts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569" y="3635229"/>
            <a:ext cx="7571548" cy="3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b="true" sz="224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Together, we create change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531704" y="4488780"/>
            <a:ext cx="7885024" cy="3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b="true" sz="224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4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 the Change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13251" y="5243260"/>
            <a:ext cx="556173" cy="556173"/>
          </a:xfrm>
          <a:custGeom>
            <a:avLst/>
            <a:gdLst/>
            <a:ahLst/>
            <a:cxnLst/>
            <a:rect r="r" b="b" t="t" l="l"/>
            <a:pathLst>
              <a:path h="556173" w="556173">
                <a:moveTo>
                  <a:pt x="0" y="0"/>
                </a:moveTo>
                <a:lnTo>
                  <a:pt x="556174" y="0"/>
                </a:lnTo>
                <a:lnTo>
                  <a:pt x="556174" y="556173"/>
                </a:lnTo>
                <a:lnTo>
                  <a:pt x="0" y="556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1156" y="4419726"/>
            <a:ext cx="556173" cy="556173"/>
          </a:xfrm>
          <a:custGeom>
            <a:avLst/>
            <a:gdLst/>
            <a:ahLst/>
            <a:cxnLst/>
            <a:rect r="r" b="b" t="t" l="l"/>
            <a:pathLst>
              <a:path h="556173" w="556173">
                <a:moveTo>
                  <a:pt x="0" y="0"/>
                </a:moveTo>
                <a:lnTo>
                  <a:pt x="556173" y="0"/>
                </a:lnTo>
                <a:lnTo>
                  <a:pt x="556173" y="556173"/>
                </a:lnTo>
                <a:lnTo>
                  <a:pt x="0" y="556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092" y="5297599"/>
            <a:ext cx="7885024" cy="3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b="true" sz="224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Awareness Drives Action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13251" y="3561907"/>
            <a:ext cx="556173" cy="556173"/>
          </a:xfrm>
          <a:custGeom>
            <a:avLst/>
            <a:gdLst/>
            <a:ahLst/>
            <a:cxnLst/>
            <a:rect r="r" b="b" t="t" l="l"/>
            <a:pathLst>
              <a:path h="556173" w="556173">
                <a:moveTo>
                  <a:pt x="0" y="0"/>
                </a:moveTo>
                <a:lnTo>
                  <a:pt x="556174" y="0"/>
                </a:lnTo>
                <a:lnTo>
                  <a:pt x="556174" y="556173"/>
                </a:lnTo>
                <a:lnTo>
                  <a:pt x="0" y="556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30667" y="6159461"/>
            <a:ext cx="556173" cy="556173"/>
          </a:xfrm>
          <a:custGeom>
            <a:avLst/>
            <a:gdLst/>
            <a:ahLst/>
            <a:cxnLst/>
            <a:rect r="r" b="b" t="t" l="l"/>
            <a:pathLst>
              <a:path h="556173" w="556173">
                <a:moveTo>
                  <a:pt x="0" y="0"/>
                </a:moveTo>
                <a:lnTo>
                  <a:pt x="556173" y="0"/>
                </a:lnTo>
                <a:lnTo>
                  <a:pt x="556173" y="556174"/>
                </a:lnTo>
                <a:lnTo>
                  <a:pt x="0" y="5561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-69646" y="6228397"/>
            <a:ext cx="7885024" cy="37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b="true" sz="2247">
                <a:solidFill>
                  <a:srgbClr val="7ED95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Data-Driven Decisions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344491"/>
            <a:ext cx="7352226" cy="5598018"/>
            <a:chOff x="0" y="0"/>
            <a:chExt cx="2171831" cy="16536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71831" cy="1653642"/>
            </a:xfrm>
            <a:custGeom>
              <a:avLst/>
              <a:gdLst/>
              <a:ahLst/>
              <a:cxnLst/>
              <a:rect r="r" b="b" t="t" l="l"/>
              <a:pathLst>
                <a:path h="1653642" w="2171831">
                  <a:moveTo>
                    <a:pt x="0" y="0"/>
                  </a:moveTo>
                  <a:lnTo>
                    <a:pt x="2171831" y="0"/>
                  </a:lnTo>
                  <a:lnTo>
                    <a:pt x="2171831" y="1653642"/>
                  </a:lnTo>
                  <a:lnTo>
                    <a:pt x="0" y="1653642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71831" cy="1691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2714323"/>
            <a:ext cx="6982394" cy="4858355"/>
            <a:chOff x="0" y="0"/>
            <a:chExt cx="1168151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8150" cy="812800"/>
            </a:xfrm>
            <a:custGeom>
              <a:avLst/>
              <a:gdLst/>
              <a:ahLst/>
              <a:cxnLst/>
              <a:rect r="r" b="b" t="t" l="l"/>
              <a:pathLst>
                <a:path h="812800" w="1168150">
                  <a:moveTo>
                    <a:pt x="0" y="0"/>
                  </a:moveTo>
                  <a:lnTo>
                    <a:pt x="1168150" y="0"/>
                  </a:lnTo>
                  <a:lnTo>
                    <a:pt x="116815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5843" t="-6913" r="-9243" b="-520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10038" y="2665767"/>
            <a:ext cx="6767638" cy="177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Carbon Crisis</a:t>
            </a:r>
          </a:p>
          <a:p>
            <a:pPr algn="l">
              <a:lnSpc>
                <a:spcPts val="67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28054" y="4393603"/>
            <a:ext cx="9731606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 u="sng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Carbon emissions</a:t>
            </a: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from daily activities like transportation, electricity usage, and consumption habits contribute significantly to climate change, leading to rising global temperatures, extreme weather events, and environmental degradation.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5579" y="2009148"/>
            <a:ext cx="16056842" cy="434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Accelerates Climate Change</a:t>
            </a:r>
            <a:r>
              <a:rPr lang="en-US" sz="27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Excess CO₂ emissions trap heat, causing global warming.</a:t>
            </a:r>
          </a:p>
          <a:p>
            <a:pPr algn="l">
              <a:lnSpc>
                <a:spcPts val="3893"/>
              </a:lnSpc>
            </a:pPr>
          </a:p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Increases Extreme Weather Events</a:t>
            </a:r>
            <a:r>
              <a:rPr lang="en-US" sz="27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More floods, heatwaves, and wildfires.</a:t>
            </a:r>
          </a:p>
          <a:p>
            <a:pPr algn="l">
              <a:lnSpc>
                <a:spcPts val="3893"/>
              </a:lnSpc>
            </a:pPr>
          </a:p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Leads to Rising Sea Levels</a:t>
            </a:r>
            <a:r>
              <a:rPr lang="en-US" sz="27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Coastal cities face flooding and displacement.</a:t>
            </a:r>
          </a:p>
          <a:p>
            <a:pPr algn="l">
              <a:lnSpc>
                <a:spcPts val="3893"/>
              </a:lnSpc>
            </a:pPr>
          </a:p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Causes Air Pollution &amp; Health Issues</a:t>
            </a:r>
            <a:r>
              <a:rPr lang="en-US" sz="27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Higher rates of asthma, lung diseases, and heart problems.</a:t>
            </a:r>
          </a:p>
          <a:p>
            <a:pPr algn="l">
              <a:lnSpc>
                <a:spcPts val="389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15579" y="7360277"/>
            <a:ext cx="1605684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cuts through the chaos—extracting data instantly, predicting impact with precision, and turning insights into action. Smart, fast, and game-changing.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36673" y="0"/>
            <a:ext cx="6451327" cy="10287000"/>
            <a:chOff x="0" y="0"/>
            <a:chExt cx="169911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91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9115">
                  <a:moveTo>
                    <a:pt x="0" y="0"/>
                  </a:moveTo>
                  <a:lnTo>
                    <a:pt x="1699115" y="0"/>
                  </a:lnTo>
                  <a:lnTo>
                    <a:pt x="16991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9911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5479" y="0"/>
            <a:ext cx="5233716" cy="10287000"/>
            <a:chOff x="0" y="0"/>
            <a:chExt cx="950213" cy="1867667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950213" cy="1867667"/>
            </a:xfrm>
            <a:custGeom>
              <a:avLst/>
              <a:gdLst/>
              <a:ahLst/>
              <a:cxnLst/>
              <a:rect r="r" b="b" t="t" l="l"/>
              <a:pathLst>
                <a:path h="1867667" w="950213">
                  <a:moveTo>
                    <a:pt x="950213" y="0"/>
                  </a:moveTo>
                  <a:lnTo>
                    <a:pt x="0" y="0"/>
                  </a:lnTo>
                  <a:lnTo>
                    <a:pt x="0" y="1867667"/>
                  </a:lnTo>
                  <a:lnTo>
                    <a:pt x="950213" y="1867667"/>
                  </a:lnTo>
                  <a:close/>
                </a:path>
              </a:pathLst>
            </a:custGeom>
            <a:blipFill>
              <a:blip r:embed="rId3"/>
              <a:stretch>
                <a:fillRect l="-124713" t="0" r="-12471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88170" y="1841500"/>
            <a:ext cx="11182823" cy="655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Every action counts 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Daily choices in transport, food, and shopping contribute to carbon emissions.</a:t>
            </a: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Lack of awareness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Most people don’t realize their personal impact on the environment.</a:t>
            </a: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Untracked = Uncontrolled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Without measuring emissions, reducing them is nearly impossible.</a:t>
            </a: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Collective action drives change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Small sustainable choices by millions can create a massive global impact.</a:t>
            </a:r>
          </a:p>
          <a:p>
            <a:pPr algn="l">
              <a:lnSpc>
                <a:spcPts val="3499"/>
              </a:lnSpc>
            </a:pPr>
          </a:p>
          <a:p>
            <a:pPr algn="l"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Empowering individuals is key</a:t>
            </a:r>
            <a:r>
              <a:rPr lang="en-US" sz="2499">
                <a:solidFill>
                  <a:srgbClr val="7ED95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A simple, accessible way to track and reduce footprints can make sustainability achievable for everyone.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77072" y="401755"/>
            <a:ext cx="5757115" cy="9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3"/>
              </a:lnSpc>
            </a:pPr>
            <a:r>
              <a:rPr lang="en-US" sz="602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Your Impact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7072" y="8624887"/>
            <a:ext cx="1040502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People underestimate their personal impact on climate change. But the truth is, individual actions drive global change.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11146"/>
            <a:ext cx="16230600" cy="4832354"/>
            <a:chOff x="0" y="0"/>
            <a:chExt cx="4274726" cy="1272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272719"/>
            </a:xfrm>
            <a:custGeom>
              <a:avLst/>
              <a:gdLst/>
              <a:ahLst/>
              <a:cxnLst/>
              <a:rect r="r" b="b" t="t" l="l"/>
              <a:pathLst>
                <a:path h="1272719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272719"/>
                  </a:lnTo>
                  <a:lnTo>
                    <a:pt x="0" y="1272719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1310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51021" y="778054"/>
            <a:ext cx="15385957" cy="3898537"/>
            <a:chOff x="0" y="0"/>
            <a:chExt cx="2295015" cy="5815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95015" cy="581517"/>
            </a:xfrm>
            <a:custGeom>
              <a:avLst/>
              <a:gdLst/>
              <a:ahLst/>
              <a:cxnLst/>
              <a:rect r="r" b="b" t="t" l="l"/>
              <a:pathLst>
                <a:path h="581517" w="2295015">
                  <a:moveTo>
                    <a:pt x="0" y="0"/>
                  </a:moveTo>
                  <a:lnTo>
                    <a:pt x="2295015" y="0"/>
                  </a:lnTo>
                  <a:lnTo>
                    <a:pt x="2295015" y="581517"/>
                  </a:lnTo>
                  <a:lnTo>
                    <a:pt x="0" y="581517"/>
                  </a:lnTo>
                  <a:close/>
                </a:path>
              </a:pathLst>
            </a:custGeom>
            <a:blipFill>
              <a:blip r:embed="rId3"/>
              <a:stretch>
                <a:fillRect l="0" t="-121996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25836" y="5542645"/>
            <a:ext cx="5737232" cy="856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Tracking Woes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21072"/>
            <a:ext cx="8115300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 easy way to track personal carbon footprints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Most people don’t know how much CO₂ their lifestyle generates.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Existing solutions are complex or inaccessible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Carbon tracking apps are either too technical or not user-friendly.</a:t>
            </a:r>
          </a:p>
          <a:p>
            <a:pPr algn="l">
              <a:lnSpc>
                <a:spcPts val="2799"/>
              </a:lnSpc>
            </a:pP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Manual tracking is tedious &amp; inaccurate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People can’t estimate emissions without extensive research.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6721072"/>
            <a:ext cx="8115300" cy="1049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Lack of real-time insights</a:t>
            </a: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There’s no instant feedback on how daily choices impact the environment.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61703"/>
            <a:ext cx="8115300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Without an easy, automated way to track and reduce emissions, sustainable living remains out of reach for most people.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01805" y="4608830"/>
            <a:ext cx="13284390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Carbon Track solves this problem by providing an AI-powered, automated carbon footprint tracker that seamlessly integrates into daily life.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5505" y="2232457"/>
            <a:ext cx="6068075" cy="123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3"/>
              </a:lnSpc>
              <a:spcBef>
                <a:spcPct val="0"/>
              </a:spcBef>
            </a:pPr>
            <a:r>
              <a:rPr lang="en-US" b="true" sz="72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CarbonTrack</a:t>
            </a:r>
            <a:r>
              <a:rPr lang="en-US" sz="72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8735" y="1019175"/>
            <a:ext cx="8278680" cy="1071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7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Smart Tracking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74894"/>
            <a:ext cx="15129109" cy="611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Data Extraction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Using OCR (Optical Character Recognition), Carbon Track scans bills and receipts to identify purchases.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7ED95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AI-Powered Carbon Estimation</a:t>
            </a:r>
            <a:r>
              <a:rPr lang="en-US" sz="2499">
                <a:solidFill>
                  <a:srgbClr val="7ED95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Our model analyze product categories and estimate their carbon footprint based on predefined emission factors.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Real-Time Insights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Users receive instant feedback on their footprint, with clear visualizations to track patterns over time.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Recommendations based performance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AI suggests tailored, actionable steps to reduce emissions, such as alternative products or behavioral changes.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User-Friendly Dashboard</a:t>
            </a:r>
            <a:r>
              <a:rPr lang="en-US" sz="2499">
                <a:solidFill>
                  <a:srgbClr val="7ED95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– An interactive dashboard helps users monitor trends, set sustainability goals, and stay motivated.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304892"/>
            <a:ext cx="3407526" cy="597723"/>
            <a:chOff x="0" y="0"/>
            <a:chExt cx="463364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33644" cy="812800"/>
            </a:xfrm>
            <a:custGeom>
              <a:avLst/>
              <a:gdLst/>
              <a:ahLst/>
              <a:cxnLst/>
              <a:rect r="r" b="b" t="t" l="l"/>
              <a:pathLst>
                <a:path h="812800" w="4633644">
                  <a:moveTo>
                    <a:pt x="0" y="0"/>
                  </a:moveTo>
                  <a:lnTo>
                    <a:pt x="4633644" y="0"/>
                  </a:lnTo>
                  <a:lnTo>
                    <a:pt x="463364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33644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How It Works?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8856" y="1483043"/>
            <a:ext cx="12910288" cy="8053998"/>
            <a:chOff x="0" y="0"/>
            <a:chExt cx="3400240" cy="21212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0241" cy="2121218"/>
            </a:xfrm>
            <a:custGeom>
              <a:avLst/>
              <a:gdLst/>
              <a:ahLst/>
              <a:cxnLst/>
              <a:rect r="r" b="b" t="t" l="l"/>
              <a:pathLst>
                <a:path h="2121218" w="3400241">
                  <a:moveTo>
                    <a:pt x="0" y="0"/>
                  </a:moveTo>
                  <a:lnTo>
                    <a:pt x="3400241" y="0"/>
                  </a:lnTo>
                  <a:lnTo>
                    <a:pt x="3400241" y="2121218"/>
                  </a:lnTo>
                  <a:lnTo>
                    <a:pt x="0" y="2121218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400240" cy="2159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63732" y="1892103"/>
            <a:ext cx="11933603" cy="7361330"/>
            <a:chOff x="0" y="0"/>
            <a:chExt cx="1127849" cy="6957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7849" cy="695722"/>
            </a:xfrm>
            <a:custGeom>
              <a:avLst/>
              <a:gdLst/>
              <a:ahLst/>
              <a:cxnLst/>
              <a:rect r="r" b="b" t="t" l="l"/>
              <a:pathLst>
                <a:path h="695722" w="1127849">
                  <a:moveTo>
                    <a:pt x="0" y="0"/>
                  </a:moveTo>
                  <a:lnTo>
                    <a:pt x="1127849" y="0"/>
                  </a:lnTo>
                  <a:lnTo>
                    <a:pt x="1127849" y="695722"/>
                  </a:lnTo>
                  <a:lnTo>
                    <a:pt x="0" y="695722"/>
                  </a:lnTo>
                  <a:close/>
                </a:path>
              </a:pathLst>
            </a:custGeom>
            <a:blipFill>
              <a:blip r:embed="rId3"/>
              <a:stretch>
                <a:fillRect l="0" t="-10792" r="0" b="-1079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54410" y="304650"/>
            <a:ext cx="5238569" cy="948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4"/>
              </a:lnSpc>
            </a:pPr>
            <a:r>
              <a:rPr lang="en-US" sz="6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 Pathway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87315" y="2116336"/>
            <a:ext cx="4172140" cy="6841020"/>
            <a:chOff x="0" y="0"/>
            <a:chExt cx="1425247" cy="23369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25247" cy="2336965"/>
            </a:xfrm>
            <a:custGeom>
              <a:avLst/>
              <a:gdLst/>
              <a:ahLst/>
              <a:cxnLst/>
              <a:rect r="r" b="b" t="t" l="l"/>
              <a:pathLst>
                <a:path h="2336965" w="1425247">
                  <a:moveTo>
                    <a:pt x="0" y="0"/>
                  </a:moveTo>
                  <a:lnTo>
                    <a:pt x="1425247" y="0"/>
                  </a:lnTo>
                  <a:lnTo>
                    <a:pt x="1425247" y="2336965"/>
                  </a:lnTo>
                  <a:lnTo>
                    <a:pt x="0" y="2336965"/>
                  </a:lnTo>
                  <a:close/>
                </a:path>
              </a:pathLst>
            </a:custGeom>
            <a:solidFill>
              <a:srgbClr val="FFFFFF">
                <a:alpha val="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25247" cy="2375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79928" y="2387678"/>
            <a:ext cx="3478907" cy="6224920"/>
            <a:chOff x="0" y="0"/>
            <a:chExt cx="853788" cy="15277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3788" cy="1527711"/>
            </a:xfrm>
            <a:custGeom>
              <a:avLst/>
              <a:gdLst/>
              <a:ahLst/>
              <a:cxnLst/>
              <a:rect r="r" b="b" t="t" l="l"/>
              <a:pathLst>
                <a:path h="1527711" w="853788">
                  <a:moveTo>
                    <a:pt x="0" y="0"/>
                  </a:moveTo>
                  <a:lnTo>
                    <a:pt x="853788" y="0"/>
                  </a:lnTo>
                  <a:lnTo>
                    <a:pt x="853788" y="1527711"/>
                  </a:lnTo>
                  <a:lnTo>
                    <a:pt x="0" y="1527711"/>
                  </a:lnTo>
                  <a:close/>
                </a:path>
              </a:pathLst>
            </a:custGeom>
            <a:blipFill>
              <a:blip r:embed="rId3"/>
              <a:stretch>
                <a:fillRect l="-9535" t="0" r="-953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54056" y="841845"/>
            <a:ext cx="5737232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 Revolution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2903" y="2369655"/>
            <a:ext cx="10850475" cy="830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98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OCR-Powered Bill Scanning</a:t>
            </a: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Simply upload a bill, and our AI extracts product details automatically—no manual input needed.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2498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AI-Based Carbon Estimation</a:t>
            </a: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Our intelligent system analyzes each product and calculates its carbon footprint based on verified emission data.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2498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Personalized Insights &amp; Recommendations</a:t>
            </a: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Get smart suggestions on how to lower your emissions, tailored to your lifestyle and habits.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2498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 Analytics Dashboard</a:t>
            </a: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Track your footprint over time with intuitive graphs, comparisons, and progress reports.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  <a:r>
              <a:rPr lang="en-US" sz="2498" b="true">
                <a:solidFill>
                  <a:srgbClr val="7ED95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Fast, Simple &amp; User-Friendly</a:t>
            </a:r>
            <a:r>
              <a:rPr lang="en-US" sz="24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No complex calculations or overwhelming data—just instant, easy-to-understand insights.</a:t>
            </a: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</a:pPr>
          </a:p>
          <a:p>
            <a:pPr algn="l">
              <a:lnSpc>
                <a:spcPts val="3498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254056" y="2417280"/>
            <a:ext cx="774644" cy="7746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0607" y="2660047"/>
            <a:ext cx="441542" cy="26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8"/>
              </a:lnSpc>
              <a:spcBef>
                <a:spcPct val="0"/>
              </a:spcBef>
            </a:pPr>
            <a:r>
              <a:rPr lang="en-US" b="true" sz="155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54056" y="3835901"/>
            <a:ext cx="786545" cy="7865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3166" y="4073312"/>
            <a:ext cx="448325" cy="27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57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2289" y="9606860"/>
            <a:ext cx="14183423" cy="39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0"/>
              </a:lnSpc>
              <a:spcBef>
                <a:spcPct val="0"/>
              </a:spcBef>
            </a:pPr>
            <a:r>
              <a:rPr lang="en-US" b="true" sz="232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Carbon Track is designed to make carbon footprint tracking effortless, accurate, and actionable.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42155" y="5536846"/>
            <a:ext cx="786545" cy="7865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76764" y="5774971"/>
            <a:ext cx="448325" cy="27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57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42155" y="6854558"/>
            <a:ext cx="786545" cy="7865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11265" y="7092683"/>
            <a:ext cx="448325" cy="27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57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2155" y="8106847"/>
            <a:ext cx="786545" cy="78654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411265" y="8344258"/>
            <a:ext cx="448325" cy="27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1"/>
              </a:lnSpc>
              <a:spcBef>
                <a:spcPct val="0"/>
              </a:spcBef>
            </a:pPr>
            <a:r>
              <a:rPr lang="en-US" b="true" sz="157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DAGhoIG_p7I</dc:identifier>
  <dcterms:modified xsi:type="dcterms:W3CDTF">2011-08-01T06:04:30Z</dcterms:modified>
  <cp:revision>1</cp:revision>
  <dc:title>Team: Flux_CarbonTrack</dc:title>
</cp:coreProperties>
</file>